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3"/>
  </p:notesMasterIdLst>
  <p:sldIdLst>
    <p:sldId id="276" r:id="rId2"/>
    <p:sldId id="281" r:id="rId3"/>
    <p:sldId id="282" r:id="rId4"/>
    <p:sldId id="283" r:id="rId5"/>
    <p:sldId id="259" r:id="rId6"/>
    <p:sldId id="277" r:id="rId7"/>
    <p:sldId id="278" r:id="rId8"/>
    <p:sldId id="279" r:id="rId9"/>
    <p:sldId id="280" r:id="rId10"/>
    <p:sldId id="285"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029"/>
    <a:srgbClr val="932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3C429-71BE-ABC5-C00D-7A4B93F33407}" v="17" dt="2021-09-15T20:19:51.919"/>
    <p1510:client id="{50B0EA64-E430-4CAC-ADDF-FD8DDD50D34F}" v="6" dt="2021-09-10T19:07:53.470"/>
    <p1510:client id="{A12EF207-7199-EB87-7E44-AEFAA23A9E90}" v="44" dt="2021-09-14T21:51:35.628"/>
    <p1510:client id="{C037AFE1-6B01-7B49-7761-3535AA14D641}" v="313" dt="2021-09-20T19:56:40.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p:restoredTop sz="94794"/>
  </p:normalViewPr>
  <p:slideViewPr>
    <p:cSldViewPr snapToGrid="0" snapToObjects="1">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5ED8B-87D7-9145-B92E-B7F453DA6696}"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EE35-1EF5-9743-9B47-ACA559E3FC67}" type="slidenum">
              <a:rPr lang="en-US" smtClean="0"/>
              <a:t>‹#›</a:t>
            </a:fld>
            <a:endParaRPr lang="en-US"/>
          </a:p>
        </p:txBody>
      </p:sp>
    </p:spTree>
    <p:extLst>
      <p:ext uri="{BB962C8B-B14F-4D97-AF65-F5344CB8AC3E}">
        <p14:creationId xmlns:p14="http://schemas.microsoft.com/office/powerpoint/2010/main" val="158749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signage budget you are asking for.</a:t>
            </a:r>
          </a:p>
        </p:txBody>
      </p:sp>
      <p:sp>
        <p:nvSpPr>
          <p:cNvPr id="4" name="Slide Number Placeholder 3"/>
          <p:cNvSpPr>
            <a:spLocks noGrp="1"/>
          </p:cNvSpPr>
          <p:nvPr>
            <p:ph type="sldNum" sz="quarter" idx="5"/>
          </p:nvPr>
        </p:nvSpPr>
        <p:spPr/>
        <p:txBody>
          <a:bodyPr/>
          <a:lstStyle/>
          <a:p>
            <a:fld id="{C6A6EE35-1EF5-9743-9B47-ACA559E3FC67}" type="slidenum">
              <a:rPr lang="en-US" smtClean="0"/>
              <a:t>1</a:t>
            </a:fld>
            <a:endParaRPr lang="en-US"/>
          </a:p>
        </p:txBody>
      </p:sp>
    </p:spTree>
    <p:extLst>
      <p:ext uri="{BB962C8B-B14F-4D97-AF65-F5344CB8AC3E}">
        <p14:creationId xmlns:p14="http://schemas.microsoft.com/office/powerpoint/2010/main" val="147236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5</a:t>
            </a:fld>
            <a:endParaRPr lang="en-US"/>
          </a:p>
        </p:txBody>
      </p:sp>
    </p:spTree>
    <p:extLst>
      <p:ext uri="{BB962C8B-B14F-4D97-AF65-F5344CB8AC3E}">
        <p14:creationId xmlns:p14="http://schemas.microsoft.com/office/powerpoint/2010/main" val="22236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included</a:t>
            </a:r>
          </a:p>
        </p:txBody>
      </p:sp>
      <p:sp>
        <p:nvSpPr>
          <p:cNvPr id="4" name="Slide Number Placeholder 3"/>
          <p:cNvSpPr>
            <a:spLocks noGrp="1"/>
          </p:cNvSpPr>
          <p:nvPr>
            <p:ph type="sldNum" sz="quarter" idx="5"/>
          </p:nvPr>
        </p:nvSpPr>
        <p:spPr/>
        <p:txBody>
          <a:bodyPr/>
          <a:lstStyle/>
          <a:p>
            <a:fld id="{C6A6EE35-1EF5-9743-9B47-ACA559E3FC67}" type="slidenum">
              <a:rPr lang="en-US" smtClean="0"/>
              <a:t>6</a:t>
            </a:fld>
            <a:endParaRPr lang="en-US"/>
          </a:p>
        </p:txBody>
      </p:sp>
    </p:spTree>
    <p:extLst>
      <p:ext uri="{BB962C8B-B14F-4D97-AF65-F5344CB8AC3E}">
        <p14:creationId xmlns:p14="http://schemas.microsoft.com/office/powerpoint/2010/main" val="222045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A61D-E0CA-8045-B986-FAD9D9AC8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EF9D59-4558-5D49-B183-D69B34BE1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0573CA-68EF-AF44-8C51-A06EC6D01BE9}"/>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5" name="Footer Placeholder 4">
            <a:extLst>
              <a:ext uri="{FF2B5EF4-FFF2-40B4-BE49-F238E27FC236}">
                <a16:creationId xmlns:a16="http://schemas.microsoft.com/office/drawing/2014/main" id="{8692A696-39F3-844E-ACD4-A35064EA6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0AA5-A909-B642-87F7-FC4F3301898C}"/>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112593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FD09-8632-704C-934D-CC2EC00279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DB061-987E-164E-8DF0-5A5F3CF0A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BCC5B-5CAC-E743-8BEC-F829A430B2A2}"/>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5" name="Footer Placeholder 4">
            <a:extLst>
              <a:ext uri="{FF2B5EF4-FFF2-40B4-BE49-F238E27FC236}">
                <a16:creationId xmlns:a16="http://schemas.microsoft.com/office/drawing/2014/main" id="{9BFEB391-1C39-A04C-A70D-D0AA36BC3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73915-4B40-3940-8B48-522988DF1F25}"/>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5675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DF0D9-CB5E-EB47-B713-909D0085BD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8FC2C-32C3-8648-AE99-792FC8C6D5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7EFCB-4494-B442-9287-65B2517905F5}"/>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5" name="Footer Placeholder 4">
            <a:extLst>
              <a:ext uri="{FF2B5EF4-FFF2-40B4-BE49-F238E27FC236}">
                <a16:creationId xmlns:a16="http://schemas.microsoft.com/office/drawing/2014/main" id="{8727C70D-E039-6540-90F7-129CDE8B0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C423-A603-4E45-B218-C8BC5C6B101A}"/>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423047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1967-A131-EE4C-A455-F589A5276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3AC42-273F-3847-8140-D3EB91462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FCD34-0979-F247-A313-3D83F34107BD}"/>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5" name="Footer Placeholder 4">
            <a:extLst>
              <a:ext uri="{FF2B5EF4-FFF2-40B4-BE49-F238E27FC236}">
                <a16:creationId xmlns:a16="http://schemas.microsoft.com/office/drawing/2014/main" id="{85FB870A-6367-F747-8C2D-073F99EE4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FF1A1-FAE4-4D44-821F-08B16FC8615C}"/>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27696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8B7E-731B-6E42-9A04-076BCBF19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00702-8239-FC4F-A905-F11923049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FD753-F0B8-154D-B06A-C1F820902DE6}"/>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5" name="Footer Placeholder 4">
            <a:extLst>
              <a:ext uri="{FF2B5EF4-FFF2-40B4-BE49-F238E27FC236}">
                <a16:creationId xmlns:a16="http://schemas.microsoft.com/office/drawing/2014/main" id="{D9BC777A-ED22-7040-9720-1E982A14A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134D9-6DEE-204A-B412-9FEE7C0295B9}"/>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9959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D9B-F3E8-C84A-AAC7-A2E1F12DC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D6ABF-8D94-BA47-BD1B-90138718D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EC8C14-9985-C24E-8BEA-572167B63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2AB404-747F-724A-AE64-FE7A346DF2AE}"/>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6" name="Footer Placeholder 5">
            <a:extLst>
              <a:ext uri="{FF2B5EF4-FFF2-40B4-BE49-F238E27FC236}">
                <a16:creationId xmlns:a16="http://schemas.microsoft.com/office/drawing/2014/main" id="{0407E304-0AD6-6140-A603-0633A202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03CC5-F8A4-534B-BD06-B3803DB0A14F}"/>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4876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E6C2-68F4-1447-95AE-9DBED7E01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8EDD67-AD6E-8B42-9BAD-A4A35B02D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7DF5D-5B87-A548-9CBA-38313EB875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3BEC50-D09A-1F4F-AD64-97CCE93B4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0D730-FB2B-0045-99D9-F7201451C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F14D75-CF15-1F4C-BE0D-EC4378E84F7E}"/>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8" name="Footer Placeholder 7">
            <a:extLst>
              <a:ext uri="{FF2B5EF4-FFF2-40B4-BE49-F238E27FC236}">
                <a16:creationId xmlns:a16="http://schemas.microsoft.com/office/drawing/2014/main" id="{8FDCE92E-D01F-0C4C-BFC7-4F4F171AD6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5063A3-24F1-E14B-BD55-D33DB5CD1A08}"/>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4854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5C08-3094-4447-AB5E-C067C82BA8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E357A-3FD3-D64E-84B0-9C9FE3075C37}"/>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4" name="Footer Placeholder 3">
            <a:extLst>
              <a:ext uri="{FF2B5EF4-FFF2-40B4-BE49-F238E27FC236}">
                <a16:creationId xmlns:a16="http://schemas.microsoft.com/office/drawing/2014/main" id="{5645206F-EE87-434A-9C31-47A701C492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B1A9D8-EEAE-DC4A-A862-F35F3644C8C9}"/>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45890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C4B38-B36A-1643-A72C-092937953892}"/>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3" name="Footer Placeholder 2">
            <a:extLst>
              <a:ext uri="{FF2B5EF4-FFF2-40B4-BE49-F238E27FC236}">
                <a16:creationId xmlns:a16="http://schemas.microsoft.com/office/drawing/2014/main" id="{34745445-0175-DD47-842B-56F050A04F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3720A-81F0-1846-BE6A-7E1E15740D0B}"/>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23152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A16A-69EA-FB4C-ADA4-00EEC0739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6EF8B5-0FEA-BF45-852D-96BB36719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A5227F-9CD8-E245-AE8A-39BF9EFAA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9B832A-C55F-F546-BE05-637AA42414FD}"/>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6" name="Footer Placeholder 5">
            <a:extLst>
              <a:ext uri="{FF2B5EF4-FFF2-40B4-BE49-F238E27FC236}">
                <a16:creationId xmlns:a16="http://schemas.microsoft.com/office/drawing/2014/main" id="{64484B1B-099B-954F-91BC-FC283D52B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EC0D5-E0B7-CC49-8CF5-A2CB6C5366F8}"/>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324837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306C-281D-5F46-99B0-4A21BA498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1E9D0-3C91-6F46-9D78-C259115AF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5E3B8F-5574-8E40-863B-B761E755E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28ABD-C439-1249-803E-4733134CF5AE}"/>
              </a:ext>
            </a:extLst>
          </p:cNvPr>
          <p:cNvSpPr>
            <a:spLocks noGrp="1"/>
          </p:cNvSpPr>
          <p:nvPr>
            <p:ph type="dt" sz="half" idx="10"/>
          </p:nvPr>
        </p:nvSpPr>
        <p:spPr/>
        <p:txBody>
          <a:bodyPr/>
          <a:lstStyle/>
          <a:p>
            <a:fld id="{1BE9B4C8-64D6-BC40-9AE3-732B80918C72}" type="datetimeFigureOut">
              <a:rPr lang="en-US" smtClean="0"/>
              <a:t>1/14/2022</a:t>
            </a:fld>
            <a:endParaRPr lang="en-US"/>
          </a:p>
        </p:txBody>
      </p:sp>
      <p:sp>
        <p:nvSpPr>
          <p:cNvPr id="6" name="Footer Placeholder 5">
            <a:extLst>
              <a:ext uri="{FF2B5EF4-FFF2-40B4-BE49-F238E27FC236}">
                <a16:creationId xmlns:a16="http://schemas.microsoft.com/office/drawing/2014/main" id="{ADE551D2-1F97-0E46-905A-46EB1020C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88D30-A6FC-1E41-9739-65ED916F4525}"/>
              </a:ext>
            </a:extLst>
          </p:cNvPr>
          <p:cNvSpPr>
            <a:spLocks noGrp="1"/>
          </p:cNvSpPr>
          <p:nvPr>
            <p:ph type="sldNum" sz="quarter" idx="12"/>
          </p:nvPr>
        </p:nvSpPr>
        <p:spPr/>
        <p:txBody>
          <a:bodyPr/>
          <a:lstStyle/>
          <a:p>
            <a:fld id="{CEF81C50-DEB9-A042-A548-FD0D23C87CC1}" type="slidenum">
              <a:rPr lang="en-US" smtClean="0"/>
              <a:t>‹#›</a:t>
            </a:fld>
            <a:endParaRPr lang="en-US"/>
          </a:p>
        </p:txBody>
      </p:sp>
    </p:spTree>
    <p:extLst>
      <p:ext uri="{BB962C8B-B14F-4D97-AF65-F5344CB8AC3E}">
        <p14:creationId xmlns:p14="http://schemas.microsoft.com/office/powerpoint/2010/main" val="79468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2181F-B846-4340-B29A-980FA1338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0F7-6960-A145-9B57-D43E98ECB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00864-5F9D-424B-832A-C1B28CC0C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9B4C8-64D6-BC40-9AE3-732B80918C72}" type="datetimeFigureOut">
              <a:rPr lang="en-US" smtClean="0"/>
              <a:t>1/14/2022</a:t>
            </a:fld>
            <a:endParaRPr lang="en-US"/>
          </a:p>
        </p:txBody>
      </p:sp>
      <p:sp>
        <p:nvSpPr>
          <p:cNvPr id="5" name="Footer Placeholder 4">
            <a:extLst>
              <a:ext uri="{FF2B5EF4-FFF2-40B4-BE49-F238E27FC236}">
                <a16:creationId xmlns:a16="http://schemas.microsoft.com/office/drawing/2014/main" id="{4B5243FE-F645-9B43-9350-47C7A120F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FEC8C5-7C9F-754F-93DD-1C8A738DC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81C50-DEB9-A042-A548-FD0D23C87CC1}" type="slidenum">
              <a:rPr lang="en-US" smtClean="0"/>
              <a:t>‹#›</a:t>
            </a:fld>
            <a:endParaRPr lang="en-US"/>
          </a:p>
        </p:txBody>
      </p:sp>
    </p:spTree>
    <p:extLst>
      <p:ext uri="{BB962C8B-B14F-4D97-AF65-F5344CB8AC3E}">
        <p14:creationId xmlns:p14="http://schemas.microsoft.com/office/powerpoint/2010/main" val="41011881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SSkZ9F7B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3FEE63-BF82-4742-A34B-C8015E6BCEC6}"/>
              </a:ext>
            </a:extLst>
          </p:cNvPr>
          <p:cNvSpPr>
            <a:spLocks noGrp="1"/>
          </p:cNvSpPr>
          <p:nvPr>
            <p:ph type="ctrTitle"/>
          </p:nvPr>
        </p:nvSpPr>
        <p:spPr>
          <a:xfrm>
            <a:off x="1524000" y="1946791"/>
            <a:ext cx="9144000" cy="1174416"/>
          </a:xfrm>
        </p:spPr>
        <p:txBody>
          <a:bodyPr>
            <a:normAutofit/>
          </a:bodyPr>
          <a:lstStyle/>
          <a:p>
            <a:r>
              <a:rPr lang="en-US" b="1"/>
              <a:t>Build a Flashlight</a:t>
            </a:r>
            <a:endParaRPr lang="en-US" b="1">
              <a:cs typeface="Calibri Light"/>
            </a:endParaRPr>
          </a:p>
        </p:txBody>
      </p:sp>
      <p:pic>
        <p:nvPicPr>
          <p:cNvPr id="6" name="Picture 5">
            <a:extLst>
              <a:ext uri="{FF2B5EF4-FFF2-40B4-BE49-F238E27FC236}">
                <a16:creationId xmlns:a16="http://schemas.microsoft.com/office/drawing/2014/main" id="{34143FC7-7BF9-4F65-9EE2-DAF4679D7A24}"/>
              </a:ext>
            </a:extLst>
          </p:cNvPr>
          <p:cNvPicPr>
            <a:picLocks noChangeAspect="1"/>
          </p:cNvPicPr>
          <p:nvPr/>
        </p:nvPicPr>
        <p:blipFill>
          <a:blip r:embed="rId3"/>
          <a:stretch>
            <a:fillRect/>
          </a:stretch>
        </p:blipFill>
        <p:spPr>
          <a:xfrm>
            <a:off x="1843470" y="3883177"/>
            <a:ext cx="8505060" cy="1531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id="{1CAE7282-010D-451C-A672-9E0288E95077}"/>
              </a:ext>
            </a:extLst>
          </p:cNvPr>
          <p:cNvSpPr txBox="1"/>
          <p:nvPr/>
        </p:nvSpPr>
        <p:spPr>
          <a:xfrm>
            <a:off x="4724400" y="31803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NSU STEM Kits</a:t>
            </a:r>
            <a:endParaRPr lang="en-US">
              <a:cs typeface="Calibri"/>
            </a:endParaRPr>
          </a:p>
        </p:txBody>
      </p:sp>
    </p:spTree>
    <p:extLst>
      <p:ext uri="{BB962C8B-B14F-4D97-AF65-F5344CB8AC3E}">
        <p14:creationId xmlns:p14="http://schemas.microsoft.com/office/powerpoint/2010/main" val="1177475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53EA-6A4E-42AB-B5E9-12F8AC428A05}"/>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9CA4C3AF-12F5-4347-8086-F74C7BC1C87C}"/>
              </a:ext>
            </a:extLst>
          </p:cNvPr>
          <p:cNvSpPr>
            <a:spLocks noGrp="1"/>
          </p:cNvSpPr>
          <p:nvPr>
            <p:ph idx="1"/>
          </p:nvPr>
        </p:nvSpPr>
        <p:spPr/>
        <p:txBody>
          <a:bodyPr/>
          <a:lstStyle/>
          <a:p>
            <a:pPr>
              <a:lnSpc>
                <a:spcPct val="150000"/>
              </a:lnSpc>
            </a:pPr>
            <a:r>
              <a:rPr lang="en-US" dirty="0"/>
              <a:t>How did the LED light up?</a:t>
            </a:r>
          </a:p>
          <a:p>
            <a:pPr>
              <a:lnSpc>
                <a:spcPct val="150000"/>
              </a:lnSpc>
            </a:pPr>
            <a:r>
              <a:rPr lang="en-US" dirty="0"/>
              <a:t>What did the copper tape do?</a:t>
            </a:r>
          </a:p>
          <a:p>
            <a:pPr>
              <a:lnSpc>
                <a:spcPct val="150000"/>
              </a:lnSpc>
            </a:pPr>
            <a:r>
              <a:rPr lang="en-US" dirty="0"/>
              <a:t>What is electricity?</a:t>
            </a:r>
          </a:p>
          <a:p>
            <a:pPr>
              <a:lnSpc>
                <a:spcPct val="150000"/>
              </a:lnSpc>
            </a:pPr>
            <a:r>
              <a:rPr lang="en-US" dirty="0"/>
              <a:t>Can you name things that need electricity?</a:t>
            </a:r>
          </a:p>
        </p:txBody>
      </p:sp>
    </p:spTree>
    <p:extLst>
      <p:ext uri="{BB962C8B-B14F-4D97-AF65-F5344CB8AC3E}">
        <p14:creationId xmlns:p14="http://schemas.microsoft.com/office/powerpoint/2010/main" val="111354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6058-180E-40A5-B7BF-F4E860A09F6F}"/>
              </a:ext>
            </a:extLst>
          </p:cNvPr>
          <p:cNvSpPr>
            <a:spLocks noGrp="1"/>
          </p:cNvSpPr>
          <p:nvPr>
            <p:ph type="title"/>
          </p:nvPr>
        </p:nvSpPr>
        <p:spPr>
          <a:xfrm>
            <a:off x="1931069" y="695994"/>
            <a:ext cx="10515600" cy="1325563"/>
          </a:xfrm>
        </p:spPr>
        <p:txBody>
          <a:bodyPr/>
          <a:lstStyle/>
          <a:p>
            <a:pPr algn="ctr"/>
            <a:r>
              <a:rPr lang="en-US">
                <a:cs typeface="Calibri Light"/>
              </a:rPr>
              <a:t>Science Standards Covered</a:t>
            </a:r>
          </a:p>
        </p:txBody>
      </p:sp>
      <p:sp>
        <p:nvSpPr>
          <p:cNvPr id="3" name="Content Placeholder 2">
            <a:extLst>
              <a:ext uri="{FF2B5EF4-FFF2-40B4-BE49-F238E27FC236}">
                <a16:creationId xmlns:a16="http://schemas.microsoft.com/office/drawing/2014/main" id="{0EDDE215-6936-45E5-B087-A6CE4B566229}"/>
              </a:ext>
            </a:extLst>
          </p:cNvPr>
          <p:cNvSpPr>
            <a:spLocks noGrp="1"/>
          </p:cNvSpPr>
          <p:nvPr>
            <p:ph idx="1"/>
          </p:nvPr>
        </p:nvSpPr>
        <p:spPr>
          <a:xfrm>
            <a:off x="1118936" y="2026151"/>
            <a:ext cx="9954127" cy="4160838"/>
          </a:xfrm>
        </p:spPr>
        <p:txBody>
          <a:bodyPr vert="horz" lIns="91440" tIns="45720" rIns="91440" bIns="45720" rtlCol="0" anchor="t">
            <a:normAutofit/>
          </a:bodyPr>
          <a:lstStyle/>
          <a:p>
            <a:r>
              <a:rPr lang="en-US">
                <a:cs typeface="Calibri"/>
              </a:rPr>
              <a:t>Structure and function in science</a:t>
            </a:r>
          </a:p>
          <a:p>
            <a:r>
              <a:rPr lang="en-US">
                <a:cs typeface="Calibri"/>
              </a:rPr>
              <a:t>Making connections between science and other objects</a:t>
            </a:r>
          </a:p>
          <a:p>
            <a:r>
              <a:rPr lang="en-US">
                <a:cs typeface="Calibri"/>
              </a:rPr>
              <a:t>Developing scientific reasoning</a:t>
            </a:r>
            <a:endParaRPr lang="en-US" dirty="0">
              <a:cs typeface="Calibri"/>
            </a:endParaRPr>
          </a:p>
        </p:txBody>
      </p:sp>
    </p:spTree>
    <p:extLst>
      <p:ext uri="{BB962C8B-B14F-4D97-AF65-F5344CB8AC3E}">
        <p14:creationId xmlns:p14="http://schemas.microsoft.com/office/powerpoint/2010/main" val="24711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C06E-DD09-4219-BA1B-84C33E839EE9}"/>
              </a:ext>
            </a:extLst>
          </p:cNvPr>
          <p:cNvSpPr>
            <a:spLocks noGrp="1"/>
          </p:cNvSpPr>
          <p:nvPr>
            <p:ph type="title"/>
          </p:nvPr>
        </p:nvSpPr>
        <p:spPr>
          <a:xfrm>
            <a:off x="1770647" y="635836"/>
            <a:ext cx="9663364" cy="1375694"/>
          </a:xfrm>
        </p:spPr>
        <p:txBody>
          <a:bodyPr/>
          <a:lstStyle/>
          <a:p>
            <a:pPr algn="ctr"/>
            <a:r>
              <a:rPr lang="en-US" dirty="0"/>
              <a:t>Background of Circuits</a:t>
            </a:r>
          </a:p>
        </p:txBody>
      </p:sp>
      <p:sp>
        <p:nvSpPr>
          <p:cNvPr id="3" name="Content Placeholder 2">
            <a:extLst>
              <a:ext uri="{FF2B5EF4-FFF2-40B4-BE49-F238E27FC236}">
                <a16:creationId xmlns:a16="http://schemas.microsoft.com/office/drawing/2014/main" id="{F974D911-C424-4754-B620-9D29A61B3545}"/>
              </a:ext>
            </a:extLst>
          </p:cNvPr>
          <p:cNvSpPr>
            <a:spLocks noGrp="1"/>
          </p:cNvSpPr>
          <p:nvPr>
            <p:ph idx="1"/>
          </p:nvPr>
        </p:nvSpPr>
        <p:spPr>
          <a:xfrm>
            <a:off x="838200" y="2016124"/>
            <a:ext cx="10365206" cy="4712286"/>
          </a:xfrm>
        </p:spPr>
        <p:txBody>
          <a:bodyPr vert="horz" lIns="91440" tIns="45720" rIns="91440" bIns="45720" rtlCol="0" anchor="t">
            <a:normAutofit/>
          </a:bodyPr>
          <a:lstStyle/>
          <a:p>
            <a:r>
              <a:rPr lang="en-US" dirty="0"/>
              <a:t>Electricity is the flow of electrons</a:t>
            </a:r>
          </a:p>
          <a:p>
            <a:r>
              <a:rPr lang="en-US" dirty="0"/>
              <a:t>In a simple circuit, electrons flow out the (-) side of a battery, though a conductive material, and then back to the (+) side of a battery</a:t>
            </a:r>
          </a:p>
          <a:p>
            <a:r>
              <a:rPr lang="en-US" dirty="0"/>
              <a:t>If the circuit is broken, the electrons </a:t>
            </a:r>
            <a:r>
              <a:rPr lang="en-US"/>
              <a:t>cannot</a:t>
            </a:r>
            <a:r>
              <a:rPr lang="en-US" dirty="0"/>
              <a:t> continue to flow, kind of like if you want to cross a bridge, but the bridge collapsed</a:t>
            </a:r>
          </a:p>
          <a:p>
            <a:r>
              <a:rPr lang="en-US" dirty="0"/>
              <a:t>Conductive materials are materials the electrons can flow through, like metal (or water!)</a:t>
            </a:r>
          </a:p>
          <a:p>
            <a:r>
              <a:rPr lang="en-US" dirty="0"/>
              <a:t>Insulators are materials that electrons </a:t>
            </a:r>
            <a:r>
              <a:rPr lang="en-US"/>
              <a:t>cannot</a:t>
            </a:r>
            <a:r>
              <a:rPr lang="en-US" dirty="0"/>
              <a:t> flow through, like plastic, rubber or wood</a:t>
            </a:r>
          </a:p>
        </p:txBody>
      </p:sp>
    </p:spTree>
    <p:extLst>
      <p:ext uri="{BB962C8B-B14F-4D97-AF65-F5344CB8AC3E}">
        <p14:creationId xmlns:p14="http://schemas.microsoft.com/office/powerpoint/2010/main" val="340085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16B9-ECBF-4E6B-83DC-E4444832E69C}"/>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DA35AB69-F5A6-4D58-9235-EBD91297EBE8}"/>
              </a:ext>
            </a:extLst>
          </p:cNvPr>
          <p:cNvSpPr>
            <a:spLocks noGrp="1"/>
          </p:cNvSpPr>
          <p:nvPr>
            <p:ph idx="1"/>
          </p:nvPr>
        </p:nvSpPr>
        <p:spPr>
          <a:xfrm>
            <a:off x="838200" y="2136441"/>
            <a:ext cx="10515600" cy="4351338"/>
          </a:xfrm>
        </p:spPr>
        <p:txBody>
          <a:bodyPr/>
          <a:lstStyle/>
          <a:p>
            <a:r>
              <a:rPr lang="en-US" dirty="0"/>
              <a:t>This is a nice video on simple circuits:</a:t>
            </a:r>
          </a:p>
          <a:p>
            <a:pPr marL="0" indent="0">
              <a:buNone/>
            </a:pPr>
            <a:r>
              <a:rPr lang="en-US" dirty="0">
                <a:solidFill>
                  <a:schemeClr val="hlink"/>
                </a:solidFill>
                <a:latin typeface="Raleway"/>
                <a:ea typeface="Raleway"/>
                <a:cs typeface="Raleway"/>
                <a:sym typeface="Raleway"/>
              </a:rPr>
              <a:t>   </a:t>
            </a:r>
            <a:r>
              <a:rPr lang="en-US" u="sng" dirty="0">
                <a:solidFill>
                  <a:schemeClr val="hlink"/>
                </a:solidFill>
                <a:latin typeface="Raleway"/>
                <a:ea typeface="Raleway"/>
                <a:cs typeface="Raleway"/>
                <a:sym typeface="Raleway"/>
                <a:hlinkClick r:id="rId2"/>
              </a:rPr>
              <a:t>https://www.youtube.com/watch?v=zSSkZ9F7Bng</a:t>
            </a:r>
            <a:endParaRPr lang="en-US" dirty="0">
              <a:latin typeface="Raleway"/>
              <a:ea typeface="Raleway"/>
              <a:cs typeface="Raleway"/>
              <a:sym typeface="Raleway"/>
            </a:endParaRPr>
          </a:p>
          <a:p>
            <a:endParaRPr lang="en-US" dirty="0"/>
          </a:p>
        </p:txBody>
      </p:sp>
    </p:spTree>
    <p:extLst>
      <p:ext uri="{BB962C8B-B14F-4D97-AF65-F5344CB8AC3E}">
        <p14:creationId xmlns:p14="http://schemas.microsoft.com/office/powerpoint/2010/main" val="241683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9D5C-516A-4D20-A560-525FC52CD593}"/>
              </a:ext>
            </a:extLst>
          </p:cNvPr>
          <p:cNvSpPr>
            <a:spLocks noGrp="1"/>
          </p:cNvSpPr>
          <p:nvPr>
            <p:ph type="title"/>
          </p:nvPr>
        </p:nvSpPr>
        <p:spPr/>
        <p:txBody>
          <a:bodyPr/>
          <a:lstStyle/>
          <a:p>
            <a:pPr algn="ctr"/>
            <a:r>
              <a:rPr lang="en-US" dirty="0"/>
              <a:t>Safety!</a:t>
            </a:r>
          </a:p>
        </p:txBody>
      </p:sp>
      <p:sp>
        <p:nvSpPr>
          <p:cNvPr id="3" name="Content Placeholder 2">
            <a:extLst>
              <a:ext uri="{FF2B5EF4-FFF2-40B4-BE49-F238E27FC236}">
                <a16:creationId xmlns:a16="http://schemas.microsoft.com/office/drawing/2014/main" id="{47BA93F4-5F19-4CA6-8332-5C74787660CF}"/>
              </a:ext>
            </a:extLst>
          </p:cNvPr>
          <p:cNvSpPr>
            <a:spLocks noGrp="1"/>
          </p:cNvSpPr>
          <p:nvPr>
            <p:ph idx="1"/>
          </p:nvPr>
        </p:nvSpPr>
        <p:spPr>
          <a:xfrm>
            <a:off x="838200" y="2256757"/>
            <a:ext cx="10515600" cy="4351338"/>
          </a:xfrm>
        </p:spPr>
        <p:txBody>
          <a:bodyPr/>
          <a:lstStyle/>
          <a:p>
            <a:r>
              <a:rPr lang="en-US" dirty="0"/>
              <a:t>If you have any younger siblings, make sure they are not able to get the battery. It should never go in someone’s mouth!</a:t>
            </a:r>
          </a:p>
        </p:txBody>
      </p:sp>
    </p:spTree>
    <p:extLst>
      <p:ext uri="{BB962C8B-B14F-4D97-AF65-F5344CB8AC3E}">
        <p14:creationId xmlns:p14="http://schemas.microsoft.com/office/powerpoint/2010/main" val="53955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0704B-73C6-4C84-8D6A-CF96301AA9EB}"/>
              </a:ext>
            </a:extLst>
          </p:cNvPr>
          <p:cNvSpPr>
            <a:spLocks noGrp="1"/>
          </p:cNvSpPr>
          <p:nvPr>
            <p:ph type="title"/>
          </p:nvPr>
        </p:nvSpPr>
        <p:spPr>
          <a:xfrm>
            <a:off x="4136994" y="711986"/>
            <a:ext cx="7065885" cy="1113639"/>
          </a:xfrm>
        </p:spPr>
        <p:txBody>
          <a:bodyPr/>
          <a:lstStyle/>
          <a:p>
            <a:r>
              <a:rPr lang="en-US" dirty="0"/>
              <a:t>Materials Needed</a:t>
            </a:r>
          </a:p>
        </p:txBody>
      </p:sp>
      <p:pic>
        <p:nvPicPr>
          <p:cNvPr id="2" name="Content Placeholder 1">
            <a:extLst>
              <a:ext uri="{FF2B5EF4-FFF2-40B4-BE49-F238E27FC236}">
                <a16:creationId xmlns:a16="http://schemas.microsoft.com/office/drawing/2014/main" id="{386E8D0D-7FEC-4384-B47F-0663E3361CF6}"/>
              </a:ext>
            </a:extLst>
          </p:cNvPr>
          <p:cNvPicPr>
            <a:picLocks noGrp="1" noChangeAspect="1"/>
          </p:cNvPicPr>
          <p:nvPr>
            <p:ph idx="1"/>
          </p:nvPr>
        </p:nvPicPr>
        <p:blipFill>
          <a:blip r:embed="rId3"/>
          <a:stretch>
            <a:fillRect/>
          </a:stretch>
        </p:blipFill>
        <p:spPr>
          <a:xfrm>
            <a:off x="6096000" y="2351029"/>
            <a:ext cx="5449239" cy="343721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831EAEB-936B-43DE-BA81-0CB894DD9E93}"/>
              </a:ext>
            </a:extLst>
          </p:cNvPr>
          <p:cNvSpPr txBox="1"/>
          <p:nvPr/>
        </p:nvSpPr>
        <p:spPr>
          <a:xfrm>
            <a:off x="1471970" y="1855107"/>
            <a:ext cx="3911934" cy="481497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craft stick with 2 lines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craft stick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long cut craft stick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short cut craft stick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x 2-inch copper tape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x 1-inch copper tape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x 4-inch copper tape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x 6-inch copper tape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LED light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Scissors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Electrical tape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CR2032 battery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05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5A42178-F5F8-4FB5-B092-A4F09E5F2ECE}"/>
              </a:ext>
            </a:extLst>
          </p:cNvPr>
          <p:cNvPicPr/>
          <p:nvPr/>
        </p:nvPicPr>
        <p:blipFill rotWithShape="1">
          <a:blip r:embed="rId3" cstate="print">
            <a:extLst>
              <a:ext uri="{28A0092B-C50C-407E-A947-70E740481C1C}">
                <a14:useLocalDpi xmlns:a14="http://schemas.microsoft.com/office/drawing/2010/main" val="0"/>
              </a:ext>
            </a:extLst>
          </a:blip>
          <a:srcRect l="17524" t="49466" r="12240" b="33093"/>
          <a:stretch/>
        </p:blipFill>
        <p:spPr bwMode="auto">
          <a:xfrm rot="5400000">
            <a:off x="-1347824" y="4099906"/>
            <a:ext cx="3754765" cy="68708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FFEF915-05A6-498D-A756-0053CEA6080C}"/>
              </a:ext>
            </a:extLst>
          </p:cNvPr>
          <p:cNvPicPr/>
          <p:nvPr/>
        </p:nvPicPr>
        <p:blipFill rotWithShape="1">
          <a:blip r:embed="rId4" cstate="print">
            <a:extLst>
              <a:ext uri="{28A0092B-C50C-407E-A947-70E740481C1C}">
                <a14:useLocalDpi xmlns:a14="http://schemas.microsoft.com/office/drawing/2010/main" val="0"/>
              </a:ext>
            </a:extLst>
          </a:blip>
          <a:srcRect l="19712" t="44445" r="8253" b="38033"/>
          <a:stretch/>
        </p:blipFill>
        <p:spPr bwMode="auto">
          <a:xfrm rot="5400000">
            <a:off x="-379959" y="4033928"/>
            <a:ext cx="3754766" cy="819033"/>
          </a:xfrm>
          <a:prstGeom prst="rect">
            <a:avLst/>
          </a:prstGeom>
          <a:ln>
            <a:noFill/>
          </a:ln>
          <a:extLst>
            <a:ext uri="{53640926-AAD7-44D8-BBD7-CCE9431645EC}">
              <a14:shadowObscured xmlns:a14="http://schemas.microsoft.com/office/drawing/2010/main"/>
            </a:ext>
          </a:extLst>
        </p:spPr>
      </p:pic>
      <p:pic>
        <p:nvPicPr>
          <p:cNvPr id="6" name="Picture 5" descr="Text&#10;&#10;Description automatically generated">
            <a:extLst>
              <a:ext uri="{FF2B5EF4-FFF2-40B4-BE49-F238E27FC236}">
                <a16:creationId xmlns:a16="http://schemas.microsoft.com/office/drawing/2014/main" id="{1545427B-831B-454D-A83E-EED442AA1DD9}"/>
              </a:ext>
            </a:extLst>
          </p:cNvPr>
          <p:cNvPicPr/>
          <p:nvPr/>
        </p:nvPicPr>
        <p:blipFill rotWithShape="1">
          <a:blip r:embed="rId5" cstate="print">
            <a:extLst>
              <a:ext uri="{28A0092B-C50C-407E-A947-70E740481C1C}">
                <a14:useLocalDpi xmlns:a14="http://schemas.microsoft.com/office/drawing/2010/main" val="0"/>
              </a:ext>
            </a:extLst>
          </a:blip>
          <a:srcRect l="28606" t="48718" r="33654" b="29060"/>
          <a:stretch/>
        </p:blipFill>
        <p:spPr bwMode="auto">
          <a:xfrm rot="5400000">
            <a:off x="1704708" y="3023677"/>
            <a:ext cx="1446645" cy="61256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5DCE5013-5479-458B-B42F-E8BE8C36DC07}"/>
              </a:ext>
            </a:extLst>
          </p:cNvPr>
          <p:cNvSpPr txBox="1"/>
          <p:nvPr/>
        </p:nvSpPr>
        <p:spPr>
          <a:xfrm>
            <a:off x="2740669" y="1887150"/>
            <a:ext cx="8694782" cy="4523161"/>
          </a:xfrm>
          <a:prstGeom prst="rect">
            <a:avLst/>
          </a:prstGeom>
          <a:noFill/>
        </p:spPr>
        <p:txBody>
          <a:bodyPr wrap="square" lIns="91440" tIns="45720" rIns="91440" bIns="45720" anchor="t">
            <a:spAutoFit/>
          </a:bodyPr>
          <a:lstStyle/>
          <a:p>
            <a:pPr marL="342900" indent="-342900">
              <a:lnSpc>
                <a:spcPct val="107000"/>
              </a:lnSpc>
              <a:buAutoNum type="arabicPeriod"/>
            </a:pPr>
            <a:r>
              <a:rPr lang="en-US" dirty="0">
                <a:latin typeface="Times New Roman"/>
                <a:ea typeface="Calibri" panose="020F0502020204030204" pitchFamily="34" charset="0"/>
                <a:cs typeface="Times New Roman"/>
              </a:rPr>
              <a:t>Gather the craft stick with the two drawn lines, and 2 copper 2-inch strips. Using the drawn lines as a guide, tape the copper strips all the way around the craft stick at the marked lines.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a:pPr>
            <a:r>
              <a:rPr lang="en-US" dirty="0">
                <a:latin typeface="Times New Roman"/>
                <a:ea typeface="Calibri" panose="020F0502020204030204" pitchFamily="34" charset="0"/>
                <a:cs typeface="Times New Roman"/>
              </a:rPr>
              <a:t>Next, using the same stick, one 1-inch strip and the 4-inch strip of copper tape, tape the 1-inch strip on the short side vertical from the round top of the stick to the copper tape applied earlier (make sure the tape overlaps). Do the same with the 4-inch strip on the long side vertical. The already applied tape can overlap with the tape that we just applied perpendicular.</a:t>
            </a:r>
          </a:p>
          <a:p>
            <a:pPr marL="342900" marR="0" lvl="0" indent="-342900">
              <a:lnSpc>
                <a:spcPct val="107000"/>
              </a:lnSpc>
              <a:spcBef>
                <a:spcPts val="0"/>
              </a:spcBef>
              <a:spcAft>
                <a:spcPts val="0"/>
              </a:spcAf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a:pPr>
            <a:r>
              <a:rPr lang="en-US" dirty="0">
                <a:effectLst/>
                <a:latin typeface="Times New Roman"/>
                <a:ea typeface="Calibri" panose="020F0502020204030204" pitchFamily="34" charset="0"/>
                <a:cs typeface="Times New Roman"/>
              </a:rPr>
              <a:t>Take the unmarked long stick and tape the 6 inch copper strip vertical on the stick from bottom to top.</a:t>
            </a:r>
          </a:p>
          <a:p>
            <a:pPr marL="342900" marR="0" lvl="0" indent="-342900">
              <a:lnSpc>
                <a:spcPct val="107000"/>
              </a:lnSpc>
              <a:spcBef>
                <a:spcPts val="0"/>
              </a:spcBef>
              <a:spcAft>
                <a:spcPts val="0"/>
              </a:spcAf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US" dirty="0">
                <a:effectLst/>
                <a:latin typeface="Times New Roman"/>
                <a:ea typeface="Calibri" panose="020F0502020204030204" pitchFamily="34" charset="0"/>
                <a:cs typeface="Times New Roman"/>
              </a:rPr>
              <a:t>Take the small stick and tape the 2-inch copper strip vertical from top to bottom on the stick.</a:t>
            </a:r>
            <a:r>
              <a:rPr lang="en-US" dirty="0">
                <a:latin typeface="Times New Roman"/>
                <a:ea typeface="Calibri" panose="020F0502020204030204" pitchFamily="34" charset="0"/>
                <a:cs typeface="Times New Roman"/>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F9B1D5A-E41F-4786-8827-FD73181D2820}"/>
              </a:ext>
            </a:extLst>
          </p:cNvPr>
          <p:cNvSpPr txBox="1"/>
          <p:nvPr/>
        </p:nvSpPr>
        <p:spPr>
          <a:xfrm>
            <a:off x="2332264" y="1026981"/>
            <a:ext cx="7527472" cy="769441"/>
          </a:xfrm>
          <a:prstGeom prst="rect">
            <a:avLst/>
          </a:prstGeom>
          <a:noFill/>
        </p:spPr>
        <p:txBody>
          <a:bodyPr wrap="square" rtlCol="0">
            <a:spAutoFit/>
          </a:bodyPr>
          <a:lstStyle/>
          <a:p>
            <a:pPr algn="ctr"/>
            <a:r>
              <a:rPr lang="en-US" sz="4400" dirty="0">
                <a:latin typeface="+mj-lt"/>
              </a:rPr>
              <a:t>Procedure</a:t>
            </a:r>
          </a:p>
        </p:txBody>
      </p:sp>
    </p:spTree>
    <p:extLst>
      <p:ext uri="{BB962C8B-B14F-4D97-AF65-F5344CB8AC3E}">
        <p14:creationId xmlns:p14="http://schemas.microsoft.com/office/powerpoint/2010/main" val="236927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FC7AB2-27B1-454C-89A0-11D882AAFA04}"/>
              </a:ext>
            </a:extLst>
          </p:cNvPr>
          <p:cNvPicPr>
            <a:picLocks noChangeAspect="1"/>
          </p:cNvPicPr>
          <p:nvPr/>
        </p:nvPicPr>
        <p:blipFill>
          <a:blip r:embed="rId2"/>
          <a:stretch>
            <a:fillRect/>
          </a:stretch>
        </p:blipFill>
        <p:spPr>
          <a:xfrm>
            <a:off x="119810" y="2895071"/>
            <a:ext cx="1185207" cy="2517417"/>
          </a:xfrm>
          <a:prstGeom prst="rect">
            <a:avLst/>
          </a:prstGeom>
        </p:spPr>
      </p:pic>
      <p:pic>
        <p:nvPicPr>
          <p:cNvPr id="4" name="Picture 3">
            <a:extLst>
              <a:ext uri="{FF2B5EF4-FFF2-40B4-BE49-F238E27FC236}">
                <a16:creationId xmlns:a16="http://schemas.microsoft.com/office/drawing/2014/main" id="{4B85F21D-4B9E-41C9-9DFA-06F17CF4D878}"/>
              </a:ext>
            </a:extLst>
          </p:cNvPr>
          <p:cNvPicPr>
            <a:picLocks noChangeAspect="1"/>
          </p:cNvPicPr>
          <p:nvPr/>
        </p:nvPicPr>
        <p:blipFill>
          <a:blip r:embed="rId3"/>
          <a:stretch>
            <a:fillRect/>
          </a:stretch>
        </p:blipFill>
        <p:spPr>
          <a:xfrm>
            <a:off x="1361383" y="2033542"/>
            <a:ext cx="1346305" cy="4358380"/>
          </a:xfrm>
          <a:prstGeom prst="rect">
            <a:avLst/>
          </a:prstGeom>
        </p:spPr>
      </p:pic>
      <p:pic>
        <p:nvPicPr>
          <p:cNvPr id="5" name="Picture 4">
            <a:extLst>
              <a:ext uri="{FF2B5EF4-FFF2-40B4-BE49-F238E27FC236}">
                <a16:creationId xmlns:a16="http://schemas.microsoft.com/office/drawing/2014/main" id="{1D12E99E-6D9E-473D-8D83-403080128697}"/>
              </a:ext>
            </a:extLst>
          </p:cNvPr>
          <p:cNvPicPr>
            <a:picLocks noChangeAspect="1"/>
          </p:cNvPicPr>
          <p:nvPr/>
        </p:nvPicPr>
        <p:blipFill>
          <a:blip r:embed="rId4"/>
          <a:stretch>
            <a:fillRect/>
          </a:stretch>
        </p:blipFill>
        <p:spPr>
          <a:xfrm>
            <a:off x="2764054" y="2033542"/>
            <a:ext cx="1226094" cy="4358380"/>
          </a:xfrm>
          <a:prstGeom prst="rect">
            <a:avLst/>
          </a:prstGeom>
        </p:spPr>
      </p:pic>
      <p:sp>
        <p:nvSpPr>
          <p:cNvPr id="9" name="TextBox 8">
            <a:extLst>
              <a:ext uri="{FF2B5EF4-FFF2-40B4-BE49-F238E27FC236}">
                <a16:creationId xmlns:a16="http://schemas.microsoft.com/office/drawing/2014/main" id="{BD2F98F2-1733-446D-B914-FB1B3E929E1C}"/>
              </a:ext>
            </a:extLst>
          </p:cNvPr>
          <p:cNvSpPr txBox="1"/>
          <p:nvPr/>
        </p:nvSpPr>
        <p:spPr>
          <a:xfrm>
            <a:off x="3987891" y="2196995"/>
            <a:ext cx="7641392" cy="3634072"/>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0"/>
              </a:spcAft>
              <a:buAutoNum type="arabicPeriod"/>
            </a:pPr>
            <a:r>
              <a:rPr lang="en-US" dirty="0">
                <a:latin typeface="Times New Roman"/>
                <a:ea typeface="Calibri" panose="020F0502020204030204" pitchFamily="34" charset="0"/>
                <a:cs typeface="Times New Roman"/>
              </a:rPr>
              <a:t>Test the LED light by holding the battery in between the legs, have the short leg touching the smaller circle (-) and the long leg touching the bigger circle (+).</a:t>
            </a:r>
            <a:endParaRPr lang="en-US"/>
          </a:p>
          <a:p>
            <a:pPr marL="342900" marR="0" lvl="0" indent="-342900">
              <a:lnSpc>
                <a:spcPct val="107000"/>
              </a:lnSpc>
              <a:spcBef>
                <a:spcPts val="0"/>
              </a:spcBef>
              <a:spcAft>
                <a:spcPts val="0"/>
              </a:spcAf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AutoNum type="arabicPeriod"/>
            </a:pPr>
            <a:r>
              <a:rPr lang="en-US" dirty="0">
                <a:latin typeface="Times New Roman"/>
                <a:ea typeface="Calibri" panose="020F0502020204030204" pitchFamily="34" charset="0"/>
                <a:cs typeface="Times New Roman"/>
              </a:rPr>
              <a:t>Take the craft stick with the copper tape on the full length, and tape one leg of the LED with the 1-inch copper tape on the craft stick. The leg needs to touch the copper tape on the craft stick. To apply the LED easy tape the 1-inch copper tape on the leg and then push the tape on the stick to apply it to the copper strip. </a:t>
            </a:r>
          </a:p>
          <a:p>
            <a:pPr marL="342900" indent="-342900">
              <a:lnSpc>
                <a:spcPct val="107000"/>
              </a:lnSpc>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a:pPr>
            <a:r>
              <a:rPr lang="en-US" dirty="0">
                <a:effectLst/>
                <a:latin typeface="Times New Roman"/>
                <a:ea typeface="Calibri" panose="020F0502020204030204" pitchFamily="34" charset="0"/>
                <a:cs typeface="Times New Roman"/>
              </a:rPr>
              <a:t>Take the craft stick with the two horizontal copper strips, and tape the other leg of the LED, with the 1-inch copper tape, on the long copper strip.</a:t>
            </a:r>
            <a:r>
              <a:rPr lang="en-US" dirty="0">
                <a:latin typeface="Times New Roman"/>
                <a:ea typeface="Calibri" panose="020F0502020204030204" pitchFamily="34" charset="0"/>
                <a:cs typeface="Times New Roman"/>
              </a:rPr>
              <a:t> </a:t>
            </a:r>
            <a:endParaRPr lang="en-US">
              <a:cs typeface="Calibri"/>
            </a:endParaRPr>
          </a:p>
        </p:txBody>
      </p:sp>
      <p:sp>
        <p:nvSpPr>
          <p:cNvPr id="2" name="TextBox 1">
            <a:extLst>
              <a:ext uri="{FF2B5EF4-FFF2-40B4-BE49-F238E27FC236}">
                <a16:creationId xmlns:a16="http://schemas.microsoft.com/office/drawing/2014/main" id="{9E05BDB9-BF35-49DC-BF60-E8FAD1299E94}"/>
              </a:ext>
            </a:extLst>
          </p:cNvPr>
          <p:cNvSpPr txBox="1"/>
          <p:nvPr/>
        </p:nvSpPr>
        <p:spPr>
          <a:xfrm>
            <a:off x="2389414" y="1267608"/>
            <a:ext cx="7413171" cy="769441"/>
          </a:xfrm>
          <a:prstGeom prst="rect">
            <a:avLst/>
          </a:prstGeom>
          <a:noFill/>
        </p:spPr>
        <p:txBody>
          <a:bodyPr wrap="square" rtlCol="0">
            <a:spAutoFit/>
          </a:bodyPr>
          <a:lstStyle/>
          <a:p>
            <a:pPr algn="ctr"/>
            <a:r>
              <a:rPr lang="en-US" sz="4400" dirty="0">
                <a:latin typeface="+mj-lt"/>
              </a:rPr>
              <a:t>Procedure</a:t>
            </a:r>
          </a:p>
        </p:txBody>
      </p:sp>
    </p:spTree>
    <p:extLst>
      <p:ext uri="{BB962C8B-B14F-4D97-AF65-F5344CB8AC3E}">
        <p14:creationId xmlns:p14="http://schemas.microsoft.com/office/powerpoint/2010/main" val="80807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07903-67A7-494F-BBC1-AA0C1A1E7C82}"/>
              </a:ext>
            </a:extLst>
          </p:cNvPr>
          <p:cNvPicPr>
            <a:picLocks noChangeAspect="1"/>
          </p:cNvPicPr>
          <p:nvPr/>
        </p:nvPicPr>
        <p:blipFill>
          <a:blip r:embed="rId2"/>
          <a:stretch>
            <a:fillRect/>
          </a:stretch>
        </p:blipFill>
        <p:spPr>
          <a:xfrm>
            <a:off x="200297" y="2660996"/>
            <a:ext cx="4052453" cy="1120891"/>
          </a:xfrm>
          <a:prstGeom prst="rect">
            <a:avLst/>
          </a:prstGeom>
        </p:spPr>
      </p:pic>
      <p:pic>
        <p:nvPicPr>
          <p:cNvPr id="4" name="Picture 3">
            <a:extLst>
              <a:ext uri="{FF2B5EF4-FFF2-40B4-BE49-F238E27FC236}">
                <a16:creationId xmlns:a16="http://schemas.microsoft.com/office/drawing/2014/main" id="{33BB7722-D7D4-4ECA-99A7-AD001EBF47A3}"/>
              </a:ext>
            </a:extLst>
          </p:cNvPr>
          <p:cNvPicPr>
            <a:picLocks noChangeAspect="1"/>
          </p:cNvPicPr>
          <p:nvPr/>
        </p:nvPicPr>
        <p:blipFill>
          <a:blip r:embed="rId3"/>
          <a:stretch>
            <a:fillRect/>
          </a:stretch>
        </p:blipFill>
        <p:spPr>
          <a:xfrm>
            <a:off x="200297" y="4247579"/>
            <a:ext cx="4052453" cy="1009232"/>
          </a:xfrm>
          <a:prstGeom prst="rect">
            <a:avLst/>
          </a:prstGeom>
        </p:spPr>
      </p:pic>
      <p:sp>
        <p:nvSpPr>
          <p:cNvPr id="7" name="TextBox 6">
            <a:extLst>
              <a:ext uri="{FF2B5EF4-FFF2-40B4-BE49-F238E27FC236}">
                <a16:creationId xmlns:a16="http://schemas.microsoft.com/office/drawing/2014/main" id="{C4E60BEA-4991-4211-8A51-57FE327873A1}"/>
              </a:ext>
            </a:extLst>
          </p:cNvPr>
          <p:cNvSpPr txBox="1"/>
          <p:nvPr/>
        </p:nvSpPr>
        <p:spPr>
          <a:xfrm>
            <a:off x="4675008" y="2280429"/>
            <a:ext cx="6886599" cy="3925113"/>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0"/>
              </a:spcAft>
              <a:buAutoNum type="arabicPeriod"/>
            </a:pPr>
            <a:r>
              <a:rPr lang="en-US" dirty="0">
                <a:latin typeface="Times New Roman"/>
                <a:ea typeface="Calibri" panose="020F0502020204030204" pitchFamily="34" charset="0"/>
                <a:cs typeface="Times New Roman"/>
              </a:rPr>
              <a:t>Take the small craft stick and apply electrical tape on the side without copper tape. Then, tape this over the two horizontal copper strips with the copper strips facing each other. The round end of the small stick will stay unattached and face the LED. The other end can touch the copper strip on the other stick.</a:t>
            </a:r>
            <a:endParaRPr lang="en-US"/>
          </a:p>
          <a:p>
            <a:pPr marL="342900" marR="0" lvl="0" indent="-342900">
              <a:lnSpc>
                <a:spcPct val="107000"/>
              </a:lnSpc>
              <a:spcBef>
                <a:spcPts val="0"/>
              </a:spcBef>
              <a:spcAft>
                <a:spcPts val="0"/>
              </a:spcAf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rabicPeriod"/>
            </a:pPr>
            <a:r>
              <a:rPr lang="en-US" dirty="0">
                <a:effectLst/>
                <a:latin typeface="Times New Roman"/>
                <a:ea typeface="Calibri" panose="020F0502020204030204" pitchFamily="34" charset="0"/>
                <a:cs typeface="Times New Roman"/>
              </a:rPr>
              <a:t>Slide the last stick in between the two long sticks and make all the round tops line up.</a:t>
            </a:r>
          </a:p>
          <a:p>
            <a:pPr marL="342900" marR="0" lvl="0" indent="-342900">
              <a:lnSpc>
                <a:spcPct val="107000"/>
              </a:lnSpc>
              <a:spcBef>
                <a:spcPts val="0"/>
              </a:spcBef>
              <a:spcAft>
                <a:spcPts val="0"/>
              </a:spcAf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AutoNum type="arabicPeriod"/>
            </a:pPr>
            <a:r>
              <a:rPr lang="en-US" dirty="0">
                <a:latin typeface="Times New Roman"/>
                <a:ea typeface="Calibri" panose="020F0502020204030204" pitchFamily="34" charset="0"/>
                <a:cs typeface="Times New Roman"/>
              </a:rPr>
              <a:t>Then, slide the battery in between the two long sticks keeping it at the end and pushing the small stick to the other sticks, press firmly to complete the circuit and ensure your LED lights up. If it doesn’t work, flip the battery over and try again.</a:t>
            </a:r>
            <a:endParaRPr lang="en-US" dirty="0">
              <a:effectLst/>
              <a:latin typeface="Times New Roman"/>
              <a:ea typeface="Calibri" panose="020F0502020204030204" pitchFamily="34" charset="0"/>
              <a:cs typeface="Times New Roman"/>
            </a:endParaRPr>
          </a:p>
        </p:txBody>
      </p:sp>
      <p:sp>
        <p:nvSpPr>
          <p:cNvPr id="2" name="TextBox 1">
            <a:extLst>
              <a:ext uri="{FF2B5EF4-FFF2-40B4-BE49-F238E27FC236}">
                <a16:creationId xmlns:a16="http://schemas.microsoft.com/office/drawing/2014/main" id="{3D7F009B-92C5-4F0C-91C9-577E35D03690}"/>
              </a:ext>
            </a:extLst>
          </p:cNvPr>
          <p:cNvSpPr txBox="1"/>
          <p:nvPr/>
        </p:nvSpPr>
        <p:spPr>
          <a:xfrm>
            <a:off x="3107871" y="1506508"/>
            <a:ext cx="5976257" cy="769441"/>
          </a:xfrm>
          <a:prstGeom prst="rect">
            <a:avLst/>
          </a:prstGeom>
          <a:noFill/>
        </p:spPr>
        <p:txBody>
          <a:bodyPr wrap="square" rtlCol="0">
            <a:spAutoFit/>
          </a:bodyPr>
          <a:lstStyle/>
          <a:p>
            <a:pPr algn="ctr"/>
            <a:r>
              <a:rPr lang="en-US" sz="4400" dirty="0">
                <a:latin typeface="+mj-lt"/>
              </a:rPr>
              <a:t>Procedure</a:t>
            </a:r>
          </a:p>
        </p:txBody>
      </p:sp>
    </p:spTree>
    <p:extLst>
      <p:ext uri="{BB962C8B-B14F-4D97-AF65-F5344CB8AC3E}">
        <p14:creationId xmlns:p14="http://schemas.microsoft.com/office/powerpoint/2010/main" val="368431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61A2EA-2FB9-4620-9D22-E43FEE3016D1}"/>
              </a:ext>
            </a:extLst>
          </p:cNvPr>
          <p:cNvSpPr txBox="1"/>
          <p:nvPr/>
        </p:nvSpPr>
        <p:spPr>
          <a:xfrm>
            <a:off x="5879237" y="2645625"/>
            <a:ext cx="5797436" cy="1754326"/>
          </a:xfrm>
          <a:prstGeom prst="rect">
            <a:avLst/>
          </a:prstGeom>
          <a:noFill/>
        </p:spPr>
        <p:txBody>
          <a:bodyPr wrap="square" lIns="91440" tIns="45720" rIns="91440" bIns="45720" anchor="t">
            <a:spAutoFit/>
          </a:bodyPr>
          <a:lstStyle/>
          <a:p>
            <a:pPr marL="342900" indent="-342900">
              <a:buAutoNum type="arabicPeriod"/>
            </a:pPr>
            <a:r>
              <a:rPr lang="en-US" dirty="0">
                <a:latin typeface="Times New Roman" panose="02020603050405020304" pitchFamily="18" charset="0"/>
                <a:ea typeface="Calibri" panose="020F0502020204030204" pitchFamily="34" charset="0"/>
              </a:rPr>
              <a:t>Once you have confirmed that it works, tape the three sticks together with electrical tape, with the battery in between the two sticks so everything will stay in place. </a:t>
            </a:r>
            <a:endParaRPr lang="en-US"/>
          </a:p>
          <a:p>
            <a:pPr marL="342900" indent="-342900">
              <a:buAutoNum type="arabicPeriod"/>
            </a:pP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rPr>
              <a:t>Congratulations! You have made your very own flashlight out of very basic materials!</a:t>
            </a:r>
            <a:endParaRPr lang="en-US" dirty="0">
              <a:cs typeface="Calibri" panose="020F0502020204030204"/>
            </a:endParaRPr>
          </a:p>
        </p:txBody>
      </p:sp>
      <p:pic>
        <p:nvPicPr>
          <p:cNvPr id="5" name="Picture 4">
            <a:extLst>
              <a:ext uri="{FF2B5EF4-FFF2-40B4-BE49-F238E27FC236}">
                <a16:creationId xmlns:a16="http://schemas.microsoft.com/office/drawing/2014/main" id="{4C7D6D66-1F9C-43E9-A9E1-C421204E2700}"/>
              </a:ext>
            </a:extLst>
          </p:cNvPr>
          <p:cNvPicPr>
            <a:picLocks noChangeAspect="1"/>
          </p:cNvPicPr>
          <p:nvPr/>
        </p:nvPicPr>
        <p:blipFill>
          <a:blip r:embed="rId2"/>
          <a:stretch>
            <a:fillRect/>
          </a:stretch>
        </p:blipFill>
        <p:spPr>
          <a:xfrm>
            <a:off x="91032" y="2932133"/>
            <a:ext cx="5316173" cy="993734"/>
          </a:xfrm>
          <a:prstGeom prst="rect">
            <a:avLst/>
          </a:prstGeom>
        </p:spPr>
      </p:pic>
      <p:pic>
        <p:nvPicPr>
          <p:cNvPr id="6" name="Picture 5">
            <a:extLst>
              <a:ext uri="{FF2B5EF4-FFF2-40B4-BE49-F238E27FC236}">
                <a16:creationId xmlns:a16="http://schemas.microsoft.com/office/drawing/2014/main" id="{722E9CD7-B27B-4121-9CBB-9BF7CB2B4E9A}"/>
              </a:ext>
            </a:extLst>
          </p:cNvPr>
          <p:cNvPicPr>
            <a:picLocks noChangeAspect="1"/>
          </p:cNvPicPr>
          <p:nvPr/>
        </p:nvPicPr>
        <p:blipFill>
          <a:blip r:embed="rId3"/>
          <a:stretch>
            <a:fillRect/>
          </a:stretch>
        </p:blipFill>
        <p:spPr>
          <a:xfrm>
            <a:off x="91032" y="4210157"/>
            <a:ext cx="5316173" cy="957155"/>
          </a:xfrm>
          <a:prstGeom prst="rect">
            <a:avLst/>
          </a:prstGeom>
        </p:spPr>
      </p:pic>
      <p:sp>
        <p:nvSpPr>
          <p:cNvPr id="2" name="TextBox 1">
            <a:extLst>
              <a:ext uri="{FF2B5EF4-FFF2-40B4-BE49-F238E27FC236}">
                <a16:creationId xmlns:a16="http://schemas.microsoft.com/office/drawing/2014/main" id="{B2DFA48F-033D-4A74-BB89-D25DB58A88EB}"/>
              </a:ext>
            </a:extLst>
          </p:cNvPr>
          <p:cNvSpPr txBox="1"/>
          <p:nvPr/>
        </p:nvSpPr>
        <p:spPr>
          <a:xfrm>
            <a:off x="2805793" y="1601840"/>
            <a:ext cx="6580414" cy="769441"/>
          </a:xfrm>
          <a:prstGeom prst="rect">
            <a:avLst/>
          </a:prstGeom>
          <a:noFill/>
        </p:spPr>
        <p:txBody>
          <a:bodyPr wrap="square" rtlCol="0">
            <a:spAutoFit/>
          </a:bodyPr>
          <a:lstStyle/>
          <a:p>
            <a:pPr algn="ctr"/>
            <a:r>
              <a:rPr lang="en-US" sz="4400" dirty="0">
                <a:latin typeface="+mj-lt"/>
              </a:rPr>
              <a:t>Procedure</a:t>
            </a:r>
          </a:p>
        </p:txBody>
      </p:sp>
    </p:spTree>
    <p:extLst>
      <p:ext uri="{BB962C8B-B14F-4D97-AF65-F5344CB8AC3E}">
        <p14:creationId xmlns:p14="http://schemas.microsoft.com/office/powerpoint/2010/main" val="3149873081"/>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TotalTime>
  <Words>721</Words>
  <Application>Microsoft Office PowerPoint</Application>
  <PresentationFormat>Widescreen</PresentationFormat>
  <Paragraphs>60</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2_Custom Design</vt:lpstr>
      <vt:lpstr>Build a Flashlight</vt:lpstr>
      <vt:lpstr>Background of Circuits</vt:lpstr>
      <vt:lpstr>Resources</vt:lpstr>
      <vt:lpstr>Safety!</vt:lpstr>
      <vt:lpstr>Materials Needed</vt:lpstr>
      <vt:lpstr>PowerPoint Presentation</vt:lpstr>
      <vt:lpstr>PowerPoint Presentation</vt:lpstr>
      <vt:lpstr>PowerPoint Presentation</vt:lpstr>
      <vt:lpstr>PowerPoint Presentation</vt:lpstr>
      <vt:lpstr>Questions</vt:lpstr>
      <vt:lpstr>Science Standards Covered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DACOTAH BANK  STADIUM SIGNAGE</dc:title>
  <dc:creator>Mahlke, Amanda G</dc:creator>
  <cp:lastModifiedBy>Lokkeberg, Brynlee</cp:lastModifiedBy>
  <cp:revision>149</cp:revision>
  <dcterms:created xsi:type="dcterms:W3CDTF">2020-08-21T20:12:33Z</dcterms:created>
  <dcterms:modified xsi:type="dcterms:W3CDTF">2022-01-14T15:50:15Z</dcterms:modified>
</cp:coreProperties>
</file>